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7"/>
  </p:notesMasterIdLst>
  <p:handoutMasterIdLst>
    <p:handoutMasterId r:id="rId18"/>
  </p:handoutMasterIdLst>
  <p:sldIdLst>
    <p:sldId id="256" r:id="rId2"/>
    <p:sldId id="260" r:id="rId3"/>
    <p:sldId id="257" r:id="rId4"/>
    <p:sldId id="258" r:id="rId5"/>
    <p:sldId id="280" r:id="rId6"/>
    <p:sldId id="261" r:id="rId7"/>
    <p:sldId id="266" r:id="rId8"/>
    <p:sldId id="268" r:id="rId9"/>
    <p:sldId id="278" r:id="rId10"/>
    <p:sldId id="285" r:id="rId11"/>
    <p:sldId id="279" r:id="rId12"/>
    <p:sldId id="270" r:id="rId13"/>
    <p:sldId id="269" r:id="rId14"/>
    <p:sldId id="284" r:id="rId15"/>
    <p:sldId id="28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00"/>
    <a:srgbClr val="FBE11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3939" autoAdjust="0"/>
  </p:normalViewPr>
  <p:slideViewPr>
    <p:cSldViewPr>
      <p:cViewPr>
        <p:scale>
          <a:sx n="70" d="100"/>
          <a:sy n="70" d="100"/>
        </p:scale>
        <p:origin x="-1986" y="-426"/>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210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309B194-B2CF-4FF9-9E18-9D216489A5E7}" type="datetimeFigureOut">
              <a:rPr lang="ru-RU"/>
              <a:pPr>
                <a:defRPr/>
              </a:pPr>
              <a:t>25.02.2021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D7E1684-FA4C-4BA3-A4CA-3A25D8088B3D}" type="slidenum">
              <a:rPr lang="ru-RU"/>
              <a:pPr>
                <a:defRPr/>
              </a:pPr>
              <a:t>‹#›</a:t>
            </a:fld>
            <a:endParaRPr lang="ru-RU"/>
          </a:p>
        </p:txBody>
      </p:sp>
    </p:spTree>
    <p:extLst>
      <p:ext uri="{BB962C8B-B14F-4D97-AF65-F5344CB8AC3E}">
        <p14:creationId xmlns:p14="http://schemas.microsoft.com/office/powerpoint/2010/main" val="1000309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B6812C-A0BC-442F-93B5-52EC7A24DB8B}" type="datetimeFigureOut">
              <a:rPr lang="ru-RU"/>
              <a:pPr>
                <a:defRPr/>
              </a:pPr>
              <a:t>25.02.2021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475F48B-A047-478B-AE93-E701DEAF67DE}" type="slidenum">
              <a:rPr lang="ru-RU"/>
              <a:pPr>
                <a:defRPr/>
              </a:pPr>
              <a:t>‹#›</a:t>
            </a:fld>
            <a:endParaRPr lang="ru-RU"/>
          </a:p>
        </p:txBody>
      </p:sp>
    </p:spTree>
    <p:extLst>
      <p:ext uri="{BB962C8B-B14F-4D97-AF65-F5344CB8AC3E}">
        <p14:creationId xmlns:p14="http://schemas.microsoft.com/office/powerpoint/2010/main" val="2948374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75F48B-A047-478B-AE93-E701DEAF67DE}" type="slidenum">
              <a:rPr lang="ru-RU" smtClean="0"/>
              <a:pPr>
                <a:defRPr/>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75F48B-A047-478B-AE93-E701DEAF67DE}" type="slidenum">
              <a:rPr lang="ru-RU" smtClean="0"/>
              <a:pPr>
                <a:defRPr/>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50639933-70DE-4B20-B74E-44FC722A634D}" type="datetimeFigureOut">
              <a:rPr lang="ru-RU"/>
              <a:pPr>
                <a:defRPr/>
              </a:pPr>
              <a:t>25.02.2021</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C29F86F3-E381-403B-A64E-5CBEAEB1B19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F9A63473-A697-42FF-A613-33092E444AF3}" type="datetimeFigureOut">
              <a:rPr lang="ru-RU"/>
              <a:pPr>
                <a:defRPr/>
              </a:pPr>
              <a:t>25.02.2021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1C670675-308F-4B30-835D-DC7540B57FC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B834AC1C-BFB2-49E5-896D-8EDE6E4C032D}" type="datetimeFigureOut">
              <a:rPr lang="ru-RU"/>
              <a:pPr>
                <a:defRPr/>
              </a:pPr>
              <a:t>25.02.2021</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C21141B-C9DB-4919-AE41-5AACE1CE796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9C1FE9C6-BC1F-47FE-8725-9B57F9FB35ED}" type="datetimeFigureOut">
              <a:rPr lang="ru-RU"/>
              <a:pPr>
                <a:defRPr/>
              </a:pPr>
              <a:t>25.02.2021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1097613A-3202-4B65-896C-50EA78DF991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5D847211-6163-4BDD-8E0D-5B2E31C9FC58}" type="datetimeFigureOut">
              <a:rPr lang="ru-RU"/>
              <a:pPr>
                <a:defRPr/>
              </a:pPr>
              <a:t>25.02.2021</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D14391DF-A50C-4CAF-BBC5-A7C0DE8C8B4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03F0A6C4-070F-4C77-833D-C8EAFAF43859}" type="datetimeFigureOut">
              <a:rPr lang="ru-RU"/>
              <a:pPr>
                <a:defRPr/>
              </a:pPr>
              <a:t>25.02.2021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A9E4E91F-0FDF-4D1A-B31C-4CA4734AC1E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7C1A33AC-0D35-47F6-BF57-C3F545CBBDBA}" type="datetimeFigureOut">
              <a:rPr lang="ru-RU"/>
              <a:pPr>
                <a:defRPr/>
              </a:pPr>
              <a:t>25.02.2021</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259675F2-C64D-4330-9C8A-355519B6DDE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5A2038D8-0E19-4D0C-A20C-1047D506E6D0}" type="datetimeFigureOut">
              <a:rPr lang="ru-RU"/>
              <a:pPr>
                <a:defRPr/>
              </a:pPr>
              <a:t>25.02.2021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F47740C4-4277-464B-B2E4-E225A184B84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3B79909E-E504-420A-B8FE-20A488AFF2EE}" type="datetimeFigureOut">
              <a:rPr lang="ru-RU"/>
              <a:pPr>
                <a:defRPr/>
              </a:pPr>
              <a:t>25.02.2021</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D27441D4-1FB4-4BE2-970E-2AB5407A3FC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F630E5D2-738F-47AF-BB7B-659121263AD4}" type="datetimeFigureOut">
              <a:rPr lang="ru-RU"/>
              <a:pPr>
                <a:defRPr/>
              </a:pPr>
              <a:t>25.02.2021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B9841521-CED0-4FC6-85A6-6FA516BF05F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188AD6A8-EB9D-43B0-881E-AB3125D4B35F}" type="datetimeFigureOut">
              <a:rPr lang="ru-RU"/>
              <a:pPr>
                <a:defRPr/>
              </a:pPr>
              <a:t>25.02.2021</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0DD0CC9C-F41C-4F42-9B53-3F9AF1F236F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7B5DB8E7-6509-46D1-9A24-011AEE032985}" type="datetimeFigureOut">
              <a:rPr lang="ru-RU"/>
              <a:pPr>
                <a:defRPr/>
              </a:pPr>
              <a:t>25.02.2021</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2DAE0005-D2C1-4AD6-B79E-294AD9EA4A4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42" r:id="rId1"/>
    <p:sldLayoutId id="2147484141" r:id="rId2"/>
    <p:sldLayoutId id="2147484143" r:id="rId3"/>
    <p:sldLayoutId id="2147484140" r:id="rId4"/>
    <p:sldLayoutId id="2147484139" r:id="rId5"/>
    <p:sldLayoutId id="2147484138" r:id="rId6"/>
    <p:sldLayoutId id="2147484137" r:id="rId7"/>
    <p:sldLayoutId id="2147484136" r:id="rId8"/>
    <p:sldLayoutId id="2147484144" r:id="rId9"/>
    <p:sldLayoutId id="2147484135" r:id="rId10"/>
    <p:sldLayoutId id="2147484145"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39639D"/>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39639D"/>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39639D"/>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39639D"/>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jpeg"/><Relationship Id="rId7"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3" Type="http://schemas.openxmlformats.org/officeDocument/2006/relationships/image" Target="../media/image5.png"/><Relationship Id="rId7" Type="http://schemas.openxmlformats.org/officeDocument/2006/relationships/slide" Target="slide7.xml"/><Relationship Id="rId12"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3.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4.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488" y="5562450"/>
            <a:ext cx="6286512" cy="1224136"/>
          </a:xfrm>
          <a:effectLst>
            <a:outerShdw blurRad="50800" dist="38100" algn="l" rotWithShape="0">
              <a:prstClr val="black">
                <a:alpha val="40000"/>
              </a:prstClr>
            </a:outerShdw>
          </a:effectLst>
        </p:spPr>
        <p:txBody>
          <a:bodyPr>
            <a:normAutofit/>
          </a:bodyPr>
          <a:lstStyle/>
          <a:p>
            <a:pPr algn="l" eaLnBrk="1" hangingPunct="1">
              <a:defRPr/>
            </a:pPr>
            <a:endParaRPr lang="en-US" sz="2000" b="1" i="1" dirty="0" smtClean="0">
              <a:solidFill>
                <a:srgbClr val="FFCC00"/>
              </a:solidFill>
              <a:latin typeface="Arial" pitchFamily="34" charset="0"/>
            </a:endParaRPr>
          </a:p>
          <a:p>
            <a:pPr algn="l" eaLnBrk="1" hangingPunct="1">
              <a:defRPr/>
            </a:pPr>
            <a:endParaRPr lang="en-US" sz="2000" b="1" i="1" dirty="0" smtClean="0">
              <a:solidFill>
                <a:srgbClr val="FFCC00"/>
              </a:solidFill>
              <a:latin typeface="Arial" pitchFamily="34" charset="0"/>
            </a:endParaRPr>
          </a:p>
          <a:p>
            <a:pPr eaLnBrk="1" hangingPunct="1">
              <a:defRPr/>
            </a:pPr>
            <a:endParaRPr lang="en-US" sz="2000" b="1" i="1" dirty="0" smtClean="0">
              <a:solidFill>
                <a:srgbClr val="FFCC00"/>
              </a:solidFill>
              <a:latin typeface="Agency FB" pitchFamily="34" charset="0"/>
            </a:endParaRPr>
          </a:p>
        </p:txBody>
      </p:sp>
      <p:pic>
        <p:nvPicPr>
          <p:cNvPr id="10" name="Рисунок 9" descr="mickeymouseicon.png"/>
          <p:cNvPicPr>
            <a:picLocks noChangeAspect="1"/>
          </p:cNvPicPr>
          <p:nvPr/>
        </p:nvPicPr>
        <p:blipFill>
          <a:blip r:embed="rId2" cstate="print"/>
          <a:stretch>
            <a:fillRect/>
          </a:stretch>
        </p:blipFill>
        <p:spPr>
          <a:xfrm>
            <a:off x="-214346" y="3357562"/>
            <a:ext cx="3009904" cy="3009904"/>
          </a:xfrm>
          <a:prstGeom prst="rect">
            <a:avLst/>
          </a:prstGeom>
        </p:spPr>
      </p:pic>
      <p:pic>
        <p:nvPicPr>
          <p:cNvPr id="11" name="Рисунок 10" descr="WALT_DISNEY_CLASSICS_2001-2008_LOGO.png"/>
          <p:cNvPicPr>
            <a:picLocks noChangeAspect="1"/>
          </p:cNvPicPr>
          <p:nvPr/>
        </p:nvPicPr>
        <p:blipFill>
          <a:blip r:embed="rId3" cstate="print"/>
          <a:stretch>
            <a:fillRect/>
          </a:stretch>
        </p:blipFill>
        <p:spPr>
          <a:xfrm>
            <a:off x="2643174" y="2428868"/>
            <a:ext cx="6715172" cy="2338924"/>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60648"/>
            <a:ext cx="8072462" cy="129614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IT IS THE FIRST DISNEY’S DRAWING OF MICKEY MOUSE</a:t>
            </a:r>
            <a:endParaRPr lang="ru-RU" sz="4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pic>
        <p:nvPicPr>
          <p:cNvPr id="36866" name="Picture 2" descr="C:\Users\Ирина\Desktop\1 микимаус.jpg"/>
          <p:cNvPicPr>
            <a:picLocks noGrp="1" noChangeAspect="1" noChangeArrowheads="1"/>
          </p:cNvPicPr>
          <p:nvPr>
            <p:ph idx="1"/>
          </p:nvPr>
        </p:nvPicPr>
        <p:blipFill>
          <a:blip r:embed="rId2" cstate="print">
            <a:lum bright="-10000"/>
          </a:blip>
          <a:srcRect/>
          <a:stretch>
            <a:fillRect/>
          </a:stretch>
        </p:blipFill>
        <p:spPr bwMode="auto">
          <a:xfrm>
            <a:off x="785786" y="1714488"/>
            <a:ext cx="6552728" cy="484663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mickey.png">
            <a:hlinkClick r:id="rId3" action="ppaction://hlinksldjump"/>
          </p:cNvPr>
          <p:cNvPicPr>
            <a:picLocks noChangeAspect="1"/>
          </p:cNvPicPr>
          <p:nvPr/>
        </p:nvPicPr>
        <p:blipFill>
          <a:blip r:embed="rId4" cstate="print"/>
          <a:stretch>
            <a:fillRect/>
          </a:stretch>
        </p:blipFill>
        <p:spPr>
          <a:xfrm>
            <a:off x="8286776" y="5786454"/>
            <a:ext cx="681060" cy="870971"/>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338"/>
            <a:ext cx="7929618"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WALT’S PRIVATE LIFE</a:t>
            </a:r>
            <a:endParaRPr lang="ru-RU"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16387" name="Содержимое 2"/>
          <p:cNvSpPr>
            <a:spLocks noGrp="1"/>
          </p:cNvSpPr>
          <p:nvPr>
            <p:ph idx="1"/>
          </p:nvPr>
        </p:nvSpPr>
        <p:spPr>
          <a:xfrm>
            <a:off x="142844" y="1785926"/>
            <a:ext cx="3429031" cy="3857638"/>
          </a:xfrm>
        </p:spPr>
        <p:txBody>
          <a:bodyPr/>
          <a:lstStyle/>
          <a:p>
            <a:pPr algn="just" eaLnBrk="1" hangingPunct="1">
              <a:buFont typeface="Wingdings 2" pitchFamily="18" charset="2"/>
              <a:buNone/>
            </a:pPr>
            <a:r>
              <a:rPr lang="en-US" dirty="0" smtClean="0"/>
              <a:t>   	</a:t>
            </a:r>
            <a:r>
              <a:rPr lang="en-US" sz="2200" dirty="0" smtClean="0">
                <a:latin typeface="Goudy Old Style" pitchFamily="18" charset="0"/>
              </a:rPr>
              <a:t>On July 13, 1925, Walt married one of his first employees, Lillian Bounds, in Lewiston, Idaho. They had  two daughters, Diane Marie Disney (December 18, 1933) and Sharon Marie Disney (December 31, 1936 ).</a:t>
            </a:r>
            <a:endParaRPr lang="ru-RU" sz="2200" dirty="0" smtClean="0"/>
          </a:p>
        </p:txBody>
      </p:sp>
      <p:pic>
        <p:nvPicPr>
          <p:cNvPr id="5" name="Рисунок 4" descr="waltFam.jpg"/>
          <p:cNvPicPr>
            <a:picLocks noChangeAspect="1"/>
          </p:cNvPicPr>
          <p:nvPr/>
        </p:nvPicPr>
        <p:blipFill>
          <a:blip r:embed="rId2" cstate="print"/>
          <a:stretch>
            <a:fillRect/>
          </a:stretch>
        </p:blipFill>
        <p:spPr>
          <a:xfrm>
            <a:off x="3929063" y="4071939"/>
            <a:ext cx="3860017" cy="242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waltdianesharonk.jpg"/>
          <p:cNvPicPr>
            <a:picLocks noChangeAspect="1"/>
          </p:cNvPicPr>
          <p:nvPr/>
        </p:nvPicPr>
        <p:blipFill>
          <a:blip r:embed="rId3" cstate="print"/>
          <a:stretch>
            <a:fillRect/>
          </a:stretch>
        </p:blipFill>
        <p:spPr>
          <a:xfrm>
            <a:off x="5929322" y="1071546"/>
            <a:ext cx="1883995" cy="282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98-8030.jpg"/>
          <p:cNvPicPr>
            <a:picLocks noChangeAspect="1"/>
          </p:cNvPicPr>
          <p:nvPr/>
        </p:nvPicPr>
        <p:blipFill>
          <a:blip r:embed="rId4" cstate="print"/>
          <a:stretch>
            <a:fillRect/>
          </a:stretch>
        </p:blipFill>
        <p:spPr>
          <a:xfrm>
            <a:off x="3929058" y="1105150"/>
            <a:ext cx="1824042" cy="279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Рисунок 10" descr="mickey.png">
            <a:hlinkClick r:id="rId5" action="ppaction://hlinksldjump"/>
          </p:cNvPr>
          <p:cNvPicPr>
            <a:picLocks noChangeAspect="1"/>
          </p:cNvPicPr>
          <p:nvPr/>
        </p:nvPicPr>
        <p:blipFill>
          <a:blip r:embed="rId6" cstate="print"/>
          <a:stretch>
            <a:fillRect/>
          </a:stretch>
        </p:blipFill>
        <p:spPr>
          <a:xfrm>
            <a:off x="8286776" y="5786454"/>
            <a:ext cx="681060" cy="870971"/>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76"/>
            <a:ext cx="72390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DISNEY’S DREAM</a:t>
            </a:r>
            <a:endParaRPr lang="ru-RU"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18435" name="Содержимое 2"/>
          <p:cNvSpPr>
            <a:spLocks noGrp="1"/>
          </p:cNvSpPr>
          <p:nvPr>
            <p:ph idx="1"/>
          </p:nvPr>
        </p:nvSpPr>
        <p:spPr>
          <a:xfrm>
            <a:off x="285720" y="1214422"/>
            <a:ext cx="3500432" cy="5456237"/>
          </a:xfrm>
        </p:spPr>
        <p:txBody>
          <a:bodyPr/>
          <a:lstStyle/>
          <a:p>
            <a:pPr marL="0" indent="0" algn="just" eaLnBrk="1" hangingPunct="1">
              <a:buFont typeface="Wingdings 2" pitchFamily="18" charset="2"/>
              <a:buNone/>
            </a:pPr>
            <a:r>
              <a:rPr lang="en-US" sz="2200" dirty="0" smtClean="0">
                <a:latin typeface="Goudy Old Style" pitchFamily="18" charset="0"/>
              </a:rPr>
              <a:t>	</a:t>
            </a:r>
          </a:p>
          <a:p>
            <a:pPr marL="0" indent="0" algn="just" eaLnBrk="1" hangingPunct="1">
              <a:buFont typeface="Wingdings 2" pitchFamily="18" charset="2"/>
              <a:buNone/>
            </a:pPr>
            <a:endParaRPr lang="en-US" sz="2200" dirty="0">
              <a:latin typeface="Goudy Old Style" pitchFamily="18" charset="0"/>
            </a:endParaRPr>
          </a:p>
          <a:p>
            <a:pPr marL="0" indent="0" algn="just" eaLnBrk="1" hangingPunct="1">
              <a:buFont typeface="Wingdings 2" pitchFamily="18" charset="2"/>
              <a:buNone/>
            </a:pPr>
            <a:endParaRPr lang="en-US" sz="2200" dirty="0" smtClean="0">
              <a:latin typeface="Goudy Old Style" pitchFamily="18" charset="0"/>
            </a:endParaRPr>
          </a:p>
          <a:p>
            <a:pPr marL="0" indent="0" algn="just" eaLnBrk="1" hangingPunct="1">
              <a:buFont typeface="Wingdings 2" pitchFamily="18" charset="2"/>
              <a:buNone/>
            </a:pPr>
            <a:r>
              <a:rPr lang="en-US" sz="2200" dirty="0" smtClean="0">
                <a:latin typeface="Goudy Old Style" pitchFamily="18" charset="0"/>
              </a:rPr>
              <a:t>Walt Disney's dream of a clean, and organized amusement park, came true, as Disneyland Park opened in 1955. </a:t>
            </a:r>
            <a:endParaRPr lang="ru-RU" sz="2200" dirty="0" smtClean="0"/>
          </a:p>
        </p:txBody>
      </p:sp>
      <p:pic>
        <p:nvPicPr>
          <p:cNvPr id="6" name="Рисунок 5" descr="walt-disney-and-mickey.jpg"/>
          <p:cNvPicPr>
            <a:picLocks noChangeAspect="1"/>
          </p:cNvPicPr>
          <p:nvPr/>
        </p:nvPicPr>
        <p:blipFill>
          <a:blip r:embed="rId2" cstate="print"/>
          <a:stretch>
            <a:fillRect/>
          </a:stretch>
        </p:blipFill>
        <p:spPr>
          <a:xfrm>
            <a:off x="4071934" y="3857628"/>
            <a:ext cx="1633537" cy="245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walt_disney_castle_old.jpg"/>
          <p:cNvPicPr>
            <a:picLocks noChangeAspect="1"/>
          </p:cNvPicPr>
          <p:nvPr/>
        </p:nvPicPr>
        <p:blipFill>
          <a:blip r:embed="rId3" cstate="print"/>
          <a:stretch>
            <a:fillRect/>
          </a:stretch>
        </p:blipFill>
        <p:spPr>
          <a:xfrm>
            <a:off x="5929322" y="3857628"/>
            <a:ext cx="2000250"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descr="mickey_minnie_disneyland_small.jpg"/>
          <p:cNvPicPr>
            <a:picLocks noChangeAspect="1"/>
          </p:cNvPicPr>
          <p:nvPr/>
        </p:nvPicPr>
        <p:blipFill>
          <a:blip r:embed="rId4" cstate="print"/>
          <a:stretch>
            <a:fillRect/>
          </a:stretch>
        </p:blipFill>
        <p:spPr>
          <a:xfrm>
            <a:off x="4071934" y="1000108"/>
            <a:ext cx="3825875" cy="2654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mickey.png">
            <a:hlinkClick r:id="rId5" action="ppaction://hlinksldjump"/>
          </p:cNvPr>
          <p:cNvPicPr>
            <a:picLocks noChangeAspect="1"/>
          </p:cNvPicPr>
          <p:nvPr/>
        </p:nvPicPr>
        <p:blipFill>
          <a:blip r:embed="rId6" cstate="print"/>
          <a:stretch>
            <a:fillRect/>
          </a:stretch>
        </p:blipFill>
        <p:spPr>
          <a:xfrm>
            <a:off x="8286776" y="5786454"/>
            <a:ext cx="681060" cy="870971"/>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par>
                                <p:cTn id="19" presetID="53"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26"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38"/>
            <a:ext cx="8286776" cy="126707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4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WALT DISNEY’S DEATH</a:t>
            </a:r>
            <a:endParaRPr lang="ru-RU" sz="4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3" name="Содержимое 2"/>
          <p:cNvSpPr>
            <a:spLocks noGrp="1"/>
          </p:cNvSpPr>
          <p:nvPr>
            <p:ph idx="1"/>
          </p:nvPr>
        </p:nvSpPr>
        <p:spPr>
          <a:xfrm>
            <a:off x="142844" y="1000108"/>
            <a:ext cx="4929222" cy="5241925"/>
          </a:xfrm>
        </p:spPr>
        <p:txBody>
          <a:bodyPr>
            <a:noAutofit/>
          </a:bodyPr>
          <a:lstStyle/>
          <a:p>
            <a:pPr marL="0" indent="0" algn="just" eaLnBrk="1" fontAlgn="auto" hangingPunct="1">
              <a:spcAft>
                <a:spcPts val="0"/>
              </a:spcAft>
              <a:buFont typeface="Wingdings 2"/>
              <a:buNone/>
              <a:defRPr/>
            </a:pPr>
            <a:r>
              <a:rPr lang="en-US" sz="2200" dirty="0" smtClean="0">
                <a:latin typeface="Goudy Old Style" pitchFamily="18" charset="0"/>
              </a:rPr>
              <a:t>	</a:t>
            </a:r>
            <a:endParaRPr lang="ru-RU" sz="2200" dirty="0"/>
          </a:p>
        </p:txBody>
      </p:sp>
      <p:pic>
        <p:nvPicPr>
          <p:cNvPr id="5" name="Рисунок 4" descr="LIFE_archive_-_Walt_Disney_1953.jpg"/>
          <p:cNvPicPr>
            <a:picLocks noChangeAspect="1"/>
          </p:cNvPicPr>
          <p:nvPr/>
        </p:nvPicPr>
        <p:blipFill>
          <a:blip r:embed="rId2" cstate="print"/>
          <a:stretch>
            <a:fillRect/>
          </a:stretch>
        </p:blipFill>
        <p:spPr>
          <a:xfrm>
            <a:off x="5143504" y="1285860"/>
            <a:ext cx="2805370" cy="364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mickey.png">
            <a:hlinkClick r:id="rId3" action="ppaction://hlinksldjump"/>
          </p:cNvPr>
          <p:cNvPicPr>
            <a:picLocks noChangeAspect="1"/>
          </p:cNvPicPr>
          <p:nvPr/>
        </p:nvPicPr>
        <p:blipFill>
          <a:blip r:embed="rId4" cstate="print"/>
          <a:stretch>
            <a:fillRect/>
          </a:stretch>
        </p:blipFill>
        <p:spPr>
          <a:xfrm>
            <a:off x="8286776" y="5786454"/>
            <a:ext cx="681060" cy="870971"/>
          </a:xfrm>
          <a:prstGeom prst="rect">
            <a:avLst/>
          </a:prstGeom>
        </p:spPr>
      </p:pic>
      <p:sp>
        <p:nvSpPr>
          <p:cNvPr id="9" name="Прямоугольник 8"/>
          <p:cNvSpPr/>
          <p:nvPr/>
        </p:nvSpPr>
        <p:spPr>
          <a:xfrm>
            <a:off x="0" y="2708920"/>
            <a:ext cx="5220072" cy="769441"/>
          </a:xfrm>
          <a:prstGeom prst="rect">
            <a:avLst/>
          </a:prstGeom>
        </p:spPr>
        <p:txBody>
          <a:bodyPr wrap="square">
            <a:spAutoFit/>
          </a:bodyPr>
          <a:lstStyle/>
          <a:p>
            <a:pPr algn="just"/>
            <a:r>
              <a:rPr lang="en-US" sz="2200" dirty="0" smtClean="0">
                <a:latin typeface="Goudy Old Style" pitchFamily="18" charset="0"/>
              </a:rPr>
              <a:t> Disney  died in December, 15, 1966</a:t>
            </a:r>
          </a:p>
          <a:p>
            <a:pPr algn="just"/>
            <a:r>
              <a:rPr lang="en-US" sz="2200" dirty="0" smtClean="0">
                <a:latin typeface="Goudy Old Style" pitchFamily="18" charset="0"/>
              </a:rPr>
              <a:t> at 9:30 a.m., ten days after his 65th birthday. </a:t>
            </a:r>
            <a:endParaRPr lang="ru-RU" sz="22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001024" cy="114300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THE WALT DISNEY </a:t>
            </a:r>
            <a:br>
              <a:rPr lang="en-US" sz="4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br>
            <a:r>
              <a:rPr lang="en-US" sz="4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FAMILY’S MUSEUM</a:t>
            </a:r>
            <a:endParaRPr lang="ru-RU" sz="4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20483" name="Текст 2"/>
          <p:cNvSpPr>
            <a:spLocks noGrp="1"/>
          </p:cNvSpPr>
          <p:nvPr>
            <p:ph type="body" idx="1"/>
          </p:nvPr>
        </p:nvSpPr>
        <p:spPr>
          <a:xfrm>
            <a:off x="285720" y="1571613"/>
            <a:ext cx="3143242" cy="3225539"/>
          </a:xfrm>
        </p:spPr>
        <p:txBody>
          <a:bodyPr/>
          <a:lstStyle/>
          <a:p>
            <a:pPr algn="just" eaLnBrk="1" hangingPunct="1"/>
            <a:r>
              <a:rPr lang="en-US" sz="2200" dirty="0" smtClean="0">
                <a:latin typeface="Goudy Old Style" pitchFamily="18" charset="0"/>
              </a:rPr>
              <a:t>The Walt Disney Family Museum was conceived to present the real story of Walt Disney, the man, told by him and others who knew him well. </a:t>
            </a:r>
            <a:endParaRPr lang="ru-RU" dirty="0" smtClean="0"/>
          </a:p>
        </p:txBody>
      </p:sp>
      <p:pic>
        <p:nvPicPr>
          <p:cNvPr id="5" name="Рисунок 4" descr="Gallery2.jpg"/>
          <p:cNvPicPr>
            <a:picLocks noChangeAspect="1"/>
          </p:cNvPicPr>
          <p:nvPr/>
        </p:nvPicPr>
        <p:blipFill>
          <a:blip r:embed="rId2" cstate="print"/>
          <a:stretch>
            <a:fillRect/>
          </a:stretch>
        </p:blipFill>
        <p:spPr>
          <a:xfrm>
            <a:off x="5357818" y="1643050"/>
            <a:ext cx="2571749"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6.jpg"/>
          <p:cNvPicPr>
            <a:picLocks noChangeAspect="1"/>
          </p:cNvPicPr>
          <p:nvPr/>
        </p:nvPicPr>
        <p:blipFill>
          <a:blip r:embed="rId3" cstate="print"/>
          <a:stretch>
            <a:fillRect/>
          </a:stretch>
        </p:blipFill>
        <p:spPr>
          <a:xfrm>
            <a:off x="3571868" y="3857628"/>
            <a:ext cx="2000264" cy="130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Рисунок 10" descr="th_vue_laby.jpg"/>
          <p:cNvPicPr>
            <a:picLocks noChangeAspect="1"/>
          </p:cNvPicPr>
          <p:nvPr/>
        </p:nvPicPr>
        <p:blipFill>
          <a:blip r:embed="rId4" cstate="print"/>
          <a:stretch>
            <a:fillRect/>
          </a:stretch>
        </p:blipFill>
        <p:spPr>
          <a:xfrm>
            <a:off x="3571868" y="5357826"/>
            <a:ext cx="2000250" cy="128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Рисунок 11" descr="2004.2.121.45.jpg"/>
          <p:cNvPicPr>
            <a:picLocks noChangeAspect="1"/>
          </p:cNvPicPr>
          <p:nvPr/>
        </p:nvPicPr>
        <p:blipFill>
          <a:blip r:embed="rId5" cstate="print"/>
          <a:stretch>
            <a:fillRect/>
          </a:stretch>
        </p:blipFill>
        <p:spPr>
          <a:xfrm>
            <a:off x="5786446" y="3857628"/>
            <a:ext cx="2143125" cy="279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Рисунок 12" descr="2006.27.1.jpg"/>
          <p:cNvPicPr>
            <a:picLocks noChangeAspect="1"/>
          </p:cNvPicPr>
          <p:nvPr/>
        </p:nvPicPr>
        <p:blipFill>
          <a:blip r:embed="rId6" cstate="print"/>
          <a:stretch>
            <a:fillRect/>
          </a:stretch>
        </p:blipFill>
        <p:spPr>
          <a:xfrm>
            <a:off x="3571868" y="1643050"/>
            <a:ext cx="1538287"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Рисунок 14" descr="mickey.png">
            <a:hlinkClick r:id="rId7" action="ppaction://hlinksldjump"/>
          </p:cNvPr>
          <p:cNvPicPr>
            <a:picLocks noChangeAspect="1"/>
          </p:cNvPicPr>
          <p:nvPr/>
        </p:nvPicPr>
        <p:blipFill>
          <a:blip r:embed="rId8" cstate="print"/>
          <a:stretch>
            <a:fillRect/>
          </a:stretch>
        </p:blipFill>
        <p:spPr>
          <a:xfrm>
            <a:off x="8286776" y="5786454"/>
            <a:ext cx="681060" cy="870971"/>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360"/>
                                          </p:val>
                                        </p:tav>
                                        <p:tav tm="100000">
                                          <p:val>
                                            <p:fltVal val="0"/>
                                          </p:val>
                                        </p:tav>
                                      </p:tavLst>
                                    </p:anim>
                                    <p:animEffect transition="in" filter="fade">
                                      <p:cBhvr>
                                        <p:cTn id="15" dur="500"/>
                                        <p:tgtEl>
                                          <p:spTgt spid="13"/>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360"/>
                                          </p:val>
                                        </p:tav>
                                        <p:tav tm="100000">
                                          <p:val>
                                            <p:fltVal val="0"/>
                                          </p:val>
                                        </p:tav>
                                      </p:tavLst>
                                    </p:anim>
                                    <p:animEffect transition="in" filter="fade">
                                      <p:cBhvr>
                                        <p:cTn id="21" dur="500"/>
                                        <p:tgtEl>
                                          <p:spTgt spid="5"/>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8072462" cy="136207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14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THE END</a:t>
            </a:r>
            <a:endParaRPr lang="ru-RU" sz="140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21507" name="Текст 4"/>
          <p:cNvSpPr>
            <a:spLocks noGrp="1"/>
          </p:cNvSpPr>
          <p:nvPr>
            <p:ph type="body" idx="1"/>
          </p:nvPr>
        </p:nvSpPr>
        <p:spPr>
          <a:xfrm>
            <a:off x="-142908" y="5143512"/>
            <a:ext cx="8501089" cy="15287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3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oudy Old Style" pitchFamily="18" charset="0"/>
              </a:rPr>
              <a:t>THANK YOU FOR YOUR ATTENTION!</a:t>
            </a:r>
            <a:endParaRPr lang="ru-RU" sz="3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descr="mickey.png">
            <a:hlinkClick r:id="rId3" action="ppaction://hlinksldjump"/>
          </p:cNvPr>
          <p:cNvPicPr>
            <a:picLocks noChangeAspect="1"/>
          </p:cNvPicPr>
          <p:nvPr/>
        </p:nvPicPr>
        <p:blipFill>
          <a:blip r:embed="rId4" cstate="print"/>
          <a:stretch>
            <a:fillRect/>
          </a:stretch>
        </p:blipFill>
        <p:spPr>
          <a:xfrm>
            <a:off x="8286776" y="5786454"/>
            <a:ext cx="681060" cy="870971"/>
          </a:xfrm>
          <a:prstGeom prst="rect">
            <a:avLst/>
          </a:prstGeom>
        </p:spPr>
      </p:pic>
      <p:pic>
        <p:nvPicPr>
          <p:cNvPr id="7" name="Рисунок 6" descr="Mickey_mouse.png"/>
          <p:cNvPicPr>
            <a:picLocks noChangeAspect="1"/>
          </p:cNvPicPr>
          <p:nvPr/>
        </p:nvPicPr>
        <p:blipFill>
          <a:blip r:embed="rId5" cstate="print"/>
          <a:stretch>
            <a:fillRect/>
          </a:stretch>
        </p:blipFill>
        <p:spPr>
          <a:xfrm>
            <a:off x="1857356" y="1785926"/>
            <a:ext cx="4332467" cy="4264773"/>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1507">
                                            <p:txEl>
                                              <p:pRg st="0" end="0"/>
                                            </p:txEl>
                                          </p:spTgt>
                                        </p:tgtEl>
                                        <p:attrNameLst>
                                          <p:attrName>style.visibility</p:attrName>
                                        </p:attrNameLst>
                                      </p:cBhvr>
                                      <p:to>
                                        <p:strVal val="visible"/>
                                      </p:to>
                                    </p:set>
                                    <p:animEffect transition="in" filter="fade">
                                      <p:cBhvr>
                                        <p:cTn id="21" dur="2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214346" y="357166"/>
            <a:ext cx="8229600" cy="1219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6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CONTENTS</a:t>
            </a:r>
            <a:r>
              <a:rPr lang="ru-RU"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
            </a:r>
            <a:br>
              <a:rPr lang="ru-RU"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b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Рисунок 4" descr="mickey_face.png">
            <a:hlinkClick r:id="rId2" action="ppaction://hlinksldjump"/>
          </p:cNvPr>
          <p:cNvPicPr>
            <a:picLocks noChangeAspect="1"/>
          </p:cNvPicPr>
          <p:nvPr/>
        </p:nvPicPr>
        <p:blipFill>
          <a:blip r:embed="rId3" cstate="print"/>
          <a:stretch>
            <a:fillRect/>
          </a:stretch>
        </p:blipFill>
        <p:spPr>
          <a:xfrm>
            <a:off x="357158" y="1714488"/>
            <a:ext cx="308415" cy="285752"/>
          </a:xfrm>
          <a:prstGeom prst="rect">
            <a:avLst/>
          </a:prstGeom>
        </p:spPr>
      </p:pic>
      <p:pic>
        <p:nvPicPr>
          <p:cNvPr id="11" name="Рисунок 10" descr="mickey_face.png">
            <a:hlinkClick r:id="rId4" action="ppaction://hlinksldjump"/>
          </p:cNvPr>
          <p:cNvPicPr>
            <a:picLocks noChangeAspect="1"/>
          </p:cNvPicPr>
          <p:nvPr/>
        </p:nvPicPr>
        <p:blipFill>
          <a:blip r:embed="rId3" cstate="print"/>
          <a:stretch>
            <a:fillRect/>
          </a:stretch>
        </p:blipFill>
        <p:spPr>
          <a:xfrm>
            <a:off x="357158" y="2285992"/>
            <a:ext cx="308415" cy="285752"/>
          </a:xfrm>
          <a:prstGeom prst="rect">
            <a:avLst/>
          </a:prstGeom>
        </p:spPr>
      </p:pic>
      <p:pic>
        <p:nvPicPr>
          <p:cNvPr id="12" name="Рисунок 11" descr="mickey_face.png">
            <a:hlinkClick r:id="rId5" action="ppaction://hlinksldjump"/>
          </p:cNvPr>
          <p:cNvPicPr>
            <a:picLocks noChangeAspect="1"/>
          </p:cNvPicPr>
          <p:nvPr/>
        </p:nvPicPr>
        <p:blipFill>
          <a:blip r:embed="rId3" cstate="print"/>
          <a:stretch>
            <a:fillRect/>
          </a:stretch>
        </p:blipFill>
        <p:spPr>
          <a:xfrm>
            <a:off x="357158" y="2857496"/>
            <a:ext cx="308415" cy="285752"/>
          </a:xfrm>
          <a:prstGeom prst="rect">
            <a:avLst/>
          </a:prstGeom>
        </p:spPr>
      </p:pic>
      <p:pic>
        <p:nvPicPr>
          <p:cNvPr id="13" name="Рисунок 12" descr="mickey_face.png">
            <a:hlinkClick r:id="rId6" action="ppaction://hlinksldjump"/>
          </p:cNvPr>
          <p:cNvPicPr>
            <a:picLocks noChangeAspect="1"/>
          </p:cNvPicPr>
          <p:nvPr/>
        </p:nvPicPr>
        <p:blipFill>
          <a:blip r:embed="rId3" cstate="print"/>
          <a:stretch>
            <a:fillRect/>
          </a:stretch>
        </p:blipFill>
        <p:spPr>
          <a:xfrm>
            <a:off x="357158" y="3357562"/>
            <a:ext cx="308415" cy="285752"/>
          </a:xfrm>
          <a:prstGeom prst="rect">
            <a:avLst/>
          </a:prstGeom>
        </p:spPr>
      </p:pic>
      <p:pic>
        <p:nvPicPr>
          <p:cNvPr id="14" name="Рисунок 13" descr="mickey_face.png">
            <a:hlinkClick r:id="rId7" action="ppaction://hlinksldjump"/>
          </p:cNvPr>
          <p:cNvPicPr>
            <a:picLocks noChangeAspect="1"/>
          </p:cNvPicPr>
          <p:nvPr/>
        </p:nvPicPr>
        <p:blipFill>
          <a:blip r:embed="rId3" cstate="print"/>
          <a:stretch>
            <a:fillRect/>
          </a:stretch>
        </p:blipFill>
        <p:spPr>
          <a:xfrm>
            <a:off x="357158" y="3929066"/>
            <a:ext cx="308415" cy="285752"/>
          </a:xfrm>
          <a:prstGeom prst="rect">
            <a:avLst/>
          </a:prstGeom>
        </p:spPr>
      </p:pic>
      <p:pic>
        <p:nvPicPr>
          <p:cNvPr id="15" name="Рисунок 14" descr="mickey_face.png">
            <a:hlinkClick r:id="rId8" action="ppaction://hlinksldjump"/>
          </p:cNvPr>
          <p:cNvPicPr>
            <a:picLocks noChangeAspect="1"/>
          </p:cNvPicPr>
          <p:nvPr/>
        </p:nvPicPr>
        <p:blipFill>
          <a:blip r:embed="rId3" cstate="print"/>
          <a:stretch>
            <a:fillRect/>
          </a:stretch>
        </p:blipFill>
        <p:spPr>
          <a:xfrm>
            <a:off x="357158" y="4500570"/>
            <a:ext cx="308415" cy="285752"/>
          </a:xfrm>
          <a:prstGeom prst="rect">
            <a:avLst/>
          </a:prstGeom>
        </p:spPr>
      </p:pic>
      <p:pic>
        <p:nvPicPr>
          <p:cNvPr id="17" name="Рисунок 16" descr="mickey_face.png">
            <a:hlinkClick r:id="rId9" action="ppaction://hlinksldjump"/>
          </p:cNvPr>
          <p:cNvPicPr>
            <a:picLocks noChangeAspect="1"/>
          </p:cNvPicPr>
          <p:nvPr/>
        </p:nvPicPr>
        <p:blipFill>
          <a:blip r:embed="rId3" cstate="print"/>
          <a:stretch>
            <a:fillRect/>
          </a:stretch>
        </p:blipFill>
        <p:spPr>
          <a:xfrm>
            <a:off x="3786182" y="2285992"/>
            <a:ext cx="308415" cy="285752"/>
          </a:xfrm>
          <a:prstGeom prst="rect">
            <a:avLst/>
          </a:prstGeom>
        </p:spPr>
      </p:pic>
      <p:pic>
        <p:nvPicPr>
          <p:cNvPr id="18" name="Рисунок 17" descr="mickey_face.png">
            <a:hlinkClick r:id="rId10" action="ppaction://hlinksldjump"/>
          </p:cNvPr>
          <p:cNvPicPr>
            <a:picLocks noChangeAspect="1"/>
          </p:cNvPicPr>
          <p:nvPr/>
        </p:nvPicPr>
        <p:blipFill>
          <a:blip r:embed="rId3" cstate="print"/>
          <a:stretch>
            <a:fillRect/>
          </a:stretch>
        </p:blipFill>
        <p:spPr>
          <a:xfrm>
            <a:off x="3786182" y="1714488"/>
            <a:ext cx="308415" cy="285752"/>
          </a:xfrm>
          <a:prstGeom prst="rect">
            <a:avLst/>
          </a:prstGeom>
        </p:spPr>
      </p:pic>
      <p:pic>
        <p:nvPicPr>
          <p:cNvPr id="19" name="Рисунок 18" descr="mickey_face.png">
            <a:hlinkClick r:id="rId11" action="ppaction://hlinksldjump"/>
          </p:cNvPr>
          <p:cNvPicPr>
            <a:picLocks noChangeAspect="1"/>
          </p:cNvPicPr>
          <p:nvPr/>
        </p:nvPicPr>
        <p:blipFill>
          <a:blip r:embed="rId3" cstate="print"/>
          <a:stretch>
            <a:fillRect/>
          </a:stretch>
        </p:blipFill>
        <p:spPr>
          <a:xfrm>
            <a:off x="3786182" y="3929066"/>
            <a:ext cx="308414" cy="285751"/>
          </a:xfrm>
          <a:prstGeom prst="rect">
            <a:avLst/>
          </a:prstGeom>
        </p:spPr>
      </p:pic>
      <p:pic>
        <p:nvPicPr>
          <p:cNvPr id="20" name="Рисунок 19" descr="mickey_face.png">
            <a:hlinkClick r:id="rId12" action="ppaction://hlinksldjump"/>
          </p:cNvPr>
          <p:cNvPicPr>
            <a:picLocks noChangeAspect="1"/>
          </p:cNvPicPr>
          <p:nvPr/>
        </p:nvPicPr>
        <p:blipFill>
          <a:blip r:embed="rId3" cstate="print"/>
          <a:stretch>
            <a:fillRect/>
          </a:stretch>
        </p:blipFill>
        <p:spPr>
          <a:xfrm>
            <a:off x="3786182" y="4500570"/>
            <a:ext cx="308415" cy="285752"/>
          </a:xfrm>
          <a:prstGeom prst="rect">
            <a:avLst/>
          </a:prstGeom>
        </p:spPr>
      </p:pic>
      <p:pic>
        <p:nvPicPr>
          <p:cNvPr id="21" name="Рисунок 20" descr="mickey_face.png">
            <a:hlinkClick r:id="rId11" action="ppaction://hlinksldjump"/>
          </p:cNvPr>
          <p:cNvPicPr>
            <a:picLocks noChangeAspect="1"/>
          </p:cNvPicPr>
          <p:nvPr/>
        </p:nvPicPr>
        <p:blipFill>
          <a:blip r:embed="rId3" cstate="print"/>
          <a:stretch>
            <a:fillRect/>
          </a:stretch>
        </p:blipFill>
        <p:spPr>
          <a:xfrm>
            <a:off x="3786182" y="2857496"/>
            <a:ext cx="308415" cy="285752"/>
          </a:xfrm>
          <a:prstGeom prst="rect">
            <a:avLst/>
          </a:prstGeom>
        </p:spPr>
      </p:pic>
      <p:pic>
        <p:nvPicPr>
          <p:cNvPr id="22" name="Рисунок 21" descr="mickey_face.png">
            <a:hlinkClick r:id="rId13" action="ppaction://hlinksldjump"/>
          </p:cNvPr>
          <p:cNvPicPr>
            <a:picLocks noChangeAspect="1"/>
          </p:cNvPicPr>
          <p:nvPr/>
        </p:nvPicPr>
        <p:blipFill>
          <a:blip r:embed="rId3" cstate="print"/>
          <a:stretch>
            <a:fillRect/>
          </a:stretch>
        </p:blipFill>
        <p:spPr>
          <a:xfrm>
            <a:off x="3786182" y="3357562"/>
            <a:ext cx="308415" cy="285752"/>
          </a:xfrm>
          <a:prstGeom prst="rect">
            <a:avLst/>
          </a:prstGeom>
        </p:spPr>
      </p:pic>
      <p:sp>
        <p:nvSpPr>
          <p:cNvPr id="23" name="TextBox 22"/>
          <p:cNvSpPr txBox="1"/>
          <p:nvPr/>
        </p:nvSpPr>
        <p:spPr>
          <a:xfrm>
            <a:off x="714348" y="1500174"/>
            <a:ext cx="3071834" cy="3453253"/>
          </a:xfrm>
          <a:prstGeom prst="rect">
            <a:avLst/>
          </a:prstGeom>
          <a:noFill/>
        </p:spPr>
        <p:txBody>
          <a:bodyPr wrap="square" rtlCol="0">
            <a:spAutoFit/>
          </a:bodyPr>
          <a:lstStyle/>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2" action="ppaction://hlinksldjump"/>
              </a:rPr>
              <a:t>Biography</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4" action="ppaction://hlinksldjump"/>
              </a:rPr>
              <a:t>Disney’s family</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5" action="ppaction://hlinksldjump"/>
              </a:rPr>
              <a:t>Childhood</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6" action="ppaction://hlinksldjump"/>
              </a:rPr>
              <a:t>World War I</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7" action="ppaction://hlinksldjump"/>
              </a:rPr>
              <a:t>Beginnings</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8" action="ppaction://hlinksldjump"/>
              </a:rPr>
              <a:t>Hollywood</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5" name="Прямоугольник 24"/>
          <p:cNvSpPr/>
          <p:nvPr/>
        </p:nvSpPr>
        <p:spPr>
          <a:xfrm>
            <a:off x="4143372" y="1500174"/>
            <a:ext cx="5429288" cy="3453253"/>
          </a:xfrm>
          <a:prstGeom prst="rect">
            <a:avLst/>
          </a:prstGeom>
        </p:spPr>
        <p:txBody>
          <a:bodyPr wrap="square">
            <a:spAutoFit/>
          </a:bodyPr>
          <a:lstStyle/>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10" action="ppaction://hlinksldjump"/>
              </a:rPr>
              <a:t>Mickey Mouse </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9" action="ppaction://hlinksldjump"/>
              </a:rPr>
              <a:t>Walt’s private life</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11" action="ppaction://hlinksldjump"/>
              </a:rPr>
              <a:t>Disney in the post-war</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13" action="ppaction://hlinksldjump"/>
              </a:rPr>
              <a:t>Disneyland</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11" action="ppaction://hlinksldjump"/>
              </a:rPr>
              <a:t>Death</a:t>
            </a:r>
            <a:endPar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nSpc>
                <a:spcPct val="130000"/>
              </a:lnSpc>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12" action="ppaction://hlinksldjump"/>
              </a:rPr>
              <a:t>Family museum</a:t>
            </a:r>
            <a:endPar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4" name="Управляющая кнопка: далее 23">
            <a:hlinkClick r:id="" action="ppaction://hlinkshowjump?jump=nextslide" highlightClick="1"/>
          </p:cNvPr>
          <p:cNvSpPr/>
          <p:nvPr/>
        </p:nvSpPr>
        <p:spPr>
          <a:xfrm>
            <a:off x="3571868" y="5429264"/>
            <a:ext cx="928694" cy="92869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360"/>
                                          </p:val>
                                        </p:tav>
                                        <p:tav tm="100000">
                                          <p:val>
                                            <p:fltVal val="0"/>
                                          </p:val>
                                        </p:tav>
                                      </p:tavLst>
                                    </p:anim>
                                    <p:animEffect transition="in" filter="fade">
                                      <p:cBhvr>
                                        <p:cTn id="28" dur="500"/>
                                        <p:tgtEl>
                                          <p:spTgt spid="13"/>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 calcmode="lin" valueType="num">
                                      <p:cBhvr>
                                        <p:cTn id="45" dur="500" fill="hold"/>
                                        <p:tgtEl>
                                          <p:spTgt spid="18"/>
                                        </p:tgtEl>
                                        <p:attrNameLst>
                                          <p:attrName>style.rotation</p:attrName>
                                        </p:attrNameLst>
                                      </p:cBhvr>
                                      <p:tavLst>
                                        <p:tav tm="0">
                                          <p:val>
                                            <p:fltVal val="360"/>
                                          </p:val>
                                        </p:tav>
                                        <p:tav tm="100000">
                                          <p:val>
                                            <p:fltVal val="0"/>
                                          </p:val>
                                        </p:tav>
                                      </p:tavLst>
                                    </p:anim>
                                    <p:animEffect transition="in" filter="fade">
                                      <p:cBhvr>
                                        <p:cTn id="46" dur="500"/>
                                        <p:tgtEl>
                                          <p:spTgt spid="18"/>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 calcmode="lin" valueType="num">
                                      <p:cBhvr>
                                        <p:cTn id="57" dur="500" fill="hold"/>
                                        <p:tgtEl>
                                          <p:spTgt spid="21"/>
                                        </p:tgtEl>
                                        <p:attrNameLst>
                                          <p:attrName>style.rotation</p:attrName>
                                        </p:attrNameLst>
                                      </p:cBhvr>
                                      <p:tavLst>
                                        <p:tav tm="0">
                                          <p:val>
                                            <p:fltVal val="360"/>
                                          </p:val>
                                        </p:tav>
                                        <p:tav tm="100000">
                                          <p:val>
                                            <p:fltVal val="0"/>
                                          </p:val>
                                        </p:tav>
                                      </p:tavLst>
                                    </p:anim>
                                    <p:animEffect transition="in" filter="fade">
                                      <p:cBhvr>
                                        <p:cTn id="58" dur="500"/>
                                        <p:tgtEl>
                                          <p:spTgt spid="21"/>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 calcmode="lin" valueType="num">
                                      <p:cBhvr>
                                        <p:cTn id="63" dur="500" fill="hold"/>
                                        <p:tgtEl>
                                          <p:spTgt spid="22"/>
                                        </p:tgtEl>
                                        <p:attrNameLst>
                                          <p:attrName>style.rotation</p:attrName>
                                        </p:attrNameLst>
                                      </p:cBhvr>
                                      <p:tavLst>
                                        <p:tav tm="0">
                                          <p:val>
                                            <p:fltVal val="360"/>
                                          </p:val>
                                        </p:tav>
                                        <p:tav tm="100000">
                                          <p:val>
                                            <p:fltVal val="0"/>
                                          </p:val>
                                        </p:tav>
                                      </p:tavLst>
                                    </p:anim>
                                    <p:animEffect transition="in" filter="fade">
                                      <p:cBhvr>
                                        <p:cTn id="64" dur="500"/>
                                        <p:tgtEl>
                                          <p:spTgt spid="22"/>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style.rotation</p:attrName>
                                        </p:attrNameLst>
                                      </p:cBhvr>
                                      <p:tavLst>
                                        <p:tav tm="0">
                                          <p:val>
                                            <p:fltVal val="360"/>
                                          </p:val>
                                        </p:tav>
                                        <p:tav tm="100000">
                                          <p:val>
                                            <p:fltVal val="0"/>
                                          </p:val>
                                        </p:tav>
                                      </p:tavLst>
                                    </p:anim>
                                    <p:animEffect transition="in" filter="fade">
                                      <p:cBhvr>
                                        <p:cTn id="70" dur="500"/>
                                        <p:tgtEl>
                                          <p:spTgt spid="19"/>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 calcmode="lin" valueType="num">
                                      <p:cBhvr>
                                        <p:cTn id="75" dur="500" fill="hold"/>
                                        <p:tgtEl>
                                          <p:spTgt spid="20"/>
                                        </p:tgtEl>
                                        <p:attrNameLst>
                                          <p:attrName>style.rotation</p:attrName>
                                        </p:attrNameLst>
                                      </p:cBhvr>
                                      <p:tavLst>
                                        <p:tav tm="0">
                                          <p:val>
                                            <p:fltVal val="360"/>
                                          </p:val>
                                        </p:tav>
                                        <p:tav tm="100000">
                                          <p:val>
                                            <p:fltVal val="0"/>
                                          </p:val>
                                        </p:tav>
                                      </p:tavLst>
                                    </p:anim>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50" y="214290"/>
            <a:ext cx="9286940" cy="1219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WALTER ELIAS DISNEY </a:t>
            </a:r>
            <a:r>
              <a:rPr lang="ru-RU"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
            </a:r>
            <a:br>
              <a:rPr lang="ru-RU"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b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 name="Содержимое 15" descr="disney_sig.jpg"/>
          <p:cNvPicPr>
            <a:picLocks noGrp="1" noChangeAspect="1"/>
          </p:cNvPicPr>
          <p:nvPr>
            <p:ph idx="1"/>
          </p:nvPr>
        </p:nvPicPr>
        <p:blipFill>
          <a:blip r:embed="rId2" cstate="print"/>
          <a:stretch>
            <a:fillRect/>
          </a:stretch>
        </p:blipFill>
        <p:spPr>
          <a:xfrm>
            <a:off x="285720" y="1071546"/>
            <a:ext cx="4000528" cy="4248753"/>
          </a:xfrm>
          <a:ln w="38100" cap="sq">
            <a:solidFill>
              <a:srgbClr val="000000"/>
            </a:solidFill>
          </a:ln>
          <a:effectLst>
            <a:outerShdw blurRad="50800" dist="38100" dir="2700000" algn="tl" rotWithShape="0">
              <a:srgbClr val="000000">
                <a:alpha val="43000"/>
              </a:srgbClr>
            </a:outerShdw>
          </a:effectLst>
        </p:spPr>
      </p:pic>
      <p:sp>
        <p:nvSpPr>
          <p:cNvPr id="10" name="TextBox 9"/>
          <p:cNvSpPr txBox="1"/>
          <p:nvPr/>
        </p:nvSpPr>
        <p:spPr>
          <a:xfrm>
            <a:off x="4500562" y="1000108"/>
            <a:ext cx="3500462" cy="4154984"/>
          </a:xfrm>
          <a:prstGeom prst="rect">
            <a:avLst/>
          </a:prstGeom>
          <a:noFill/>
        </p:spPr>
        <p:txBody>
          <a:bodyPr wrap="square">
            <a:spAutoFit/>
          </a:bodyPr>
          <a:lstStyle/>
          <a:p>
            <a:pPr algn="just" fontAlgn="auto">
              <a:spcBef>
                <a:spcPts val="0"/>
              </a:spcBef>
              <a:spcAft>
                <a:spcPts val="0"/>
              </a:spcAft>
              <a:defRPr/>
            </a:pPr>
            <a:r>
              <a:rPr lang="en-US" sz="2000" dirty="0" smtClean="0">
                <a:latin typeface="Goudy Old Style" pitchFamily="18" charset="0"/>
              </a:rPr>
              <a:t>	</a:t>
            </a:r>
            <a:r>
              <a:rPr lang="en-US" sz="2200" dirty="0" smtClean="0">
                <a:latin typeface="Goudy Old Style" pitchFamily="18" charset="0"/>
              </a:rPr>
              <a:t>Walter </a:t>
            </a:r>
            <a:r>
              <a:rPr lang="en-US" sz="2200" dirty="0">
                <a:latin typeface="Goudy Old Style" pitchFamily="18" charset="0"/>
              </a:rPr>
              <a:t>Elias "Walt" Disney (December 5, 1901 – December 15, 1966) was an American film producer, director, screenwriter, voice actor, </a:t>
            </a:r>
            <a:r>
              <a:rPr lang="en-US" sz="2200" dirty="0" smtClean="0">
                <a:latin typeface="Goudy Old Style" pitchFamily="18" charset="0"/>
              </a:rPr>
              <a:t>animator</a:t>
            </a:r>
            <a:r>
              <a:rPr lang="ru-RU" sz="2200" dirty="0" smtClean="0">
                <a:latin typeface="Goudy Old Style" pitchFamily="18" charset="0"/>
              </a:rPr>
              <a:t> </a:t>
            </a:r>
            <a:r>
              <a:rPr lang="en-US" sz="2200" dirty="0" smtClean="0">
                <a:latin typeface="Goudy Old Style" pitchFamily="18" charset="0"/>
              </a:rPr>
              <a:t>and entertainer. </a:t>
            </a:r>
            <a:r>
              <a:rPr lang="en-US" sz="2200" dirty="0">
                <a:latin typeface="Goudy Old Style" pitchFamily="18" charset="0"/>
              </a:rPr>
              <a:t>Disney is famous for his influence in the field of entertainment during the twentieth century. </a:t>
            </a:r>
            <a:r>
              <a:rPr lang="en-US" sz="2200" dirty="0" smtClean="0">
                <a:latin typeface="Goudy Old Style" pitchFamily="18" charset="0"/>
              </a:rPr>
              <a:t>As the co-founder (with his brother   Roy  O.  Disney)  of</a:t>
            </a:r>
            <a:endParaRPr lang="ru-RU" sz="2200" dirty="0">
              <a:latin typeface="+mj-lt"/>
            </a:endParaRPr>
          </a:p>
        </p:txBody>
      </p:sp>
      <p:sp>
        <p:nvSpPr>
          <p:cNvPr id="7" name="Прямоугольник 6"/>
          <p:cNvSpPr/>
          <p:nvPr/>
        </p:nvSpPr>
        <p:spPr>
          <a:xfrm>
            <a:off x="142844" y="5357826"/>
            <a:ext cx="7858148" cy="769441"/>
          </a:xfrm>
          <a:prstGeom prst="rect">
            <a:avLst/>
          </a:prstGeom>
        </p:spPr>
        <p:txBody>
          <a:bodyPr wrap="square">
            <a:spAutoFit/>
          </a:bodyPr>
          <a:lstStyle/>
          <a:p>
            <a:pPr algn="just"/>
            <a:r>
              <a:rPr lang="en-US" sz="2200" dirty="0" smtClean="0">
                <a:latin typeface="Goudy Old Style" pitchFamily="18" charset="0"/>
              </a:rPr>
              <a:t>Walt Disney Productions, Disney became one of the best-known motion picture producers in the world. </a:t>
            </a:r>
            <a:endParaRPr lang="ru-RU" sz="2200" dirty="0"/>
          </a:p>
        </p:txBody>
      </p:sp>
      <p:pic>
        <p:nvPicPr>
          <p:cNvPr id="8" name="Рисунок 7" descr="mickey.png">
            <a:hlinkClick r:id="rId3" action="ppaction://hlinksldjump"/>
          </p:cNvPr>
          <p:cNvPicPr>
            <a:picLocks noChangeAspect="1"/>
          </p:cNvPicPr>
          <p:nvPr/>
        </p:nvPicPr>
        <p:blipFill>
          <a:blip r:embed="rId4" cstate="print"/>
          <a:stretch>
            <a:fillRect/>
          </a:stretch>
        </p:blipFill>
        <p:spPr>
          <a:xfrm>
            <a:off x="8286776" y="5786454"/>
            <a:ext cx="681060" cy="870971"/>
          </a:xfrm>
          <a:prstGeom prst="rect">
            <a:avLst/>
          </a:prstGeom>
        </p:spPr>
      </p:pic>
      <p:sp>
        <p:nvSpPr>
          <p:cNvPr id="9" name="TextBox 8"/>
          <p:cNvSpPr txBox="1"/>
          <p:nvPr/>
        </p:nvSpPr>
        <p:spPr>
          <a:xfrm>
            <a:off x="8215338" y="5429264"/>
            <a:ext cx="1071538"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Contents</a:t>
            </a:r>
          </a:p>
          <a:p>
            <a:endParaRPr lang="ru-RU"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1"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2600"/>
                            </p:stCondLst>
                            <p:childTnLst>
                              <p:par>
                                <p:cTn id="16" presetID="3" presetClass="entr" presetSubtype="10" fill="hold"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childTnLst>
                          </p:cTn>
                        </p:par>
                        <p:par>
                          <p:cTn id="19" fill="hold">
                            <p:stCondLst>
                              <p:cond delay="3100"/>
                            </p:stCondLst>
                            <p:childTnLst>
                              <p:par>
                                <p:cTn id="20" presetID="2" presetClass="exit" presetSubtype="4" fill="hold" nodeType="afterEffect">
                                  <p:stCondLst>
                                    <p:cond delay="2000"/>
                                  </p:stCondLst>
                                  <p:childTnLst>
                                    <p:anim calcmode="lin" valueType="num">
                                      <p:cBhvr additive="base">
                                        <p:cTn id="21" dur="5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9">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338"/>
            <a:ext cx="72390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4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   </a:t>
            </a: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DISNEY’S FAMILY</a:t>
            </a:r>
            <a:endParaRPr lang="ru-RU"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3" name="Содержимое 2"/>
          <p:cNvSpPr>
            <a:spLocks noGrp="1"/>
          </p:cNvSpPr>
          <p:nvPr>
            <p:ph idx="1"/>
          </p:nvPr>
        </p:nvSpPr>
        <p:spPr>
          <a:xfrm>
            <a:off x="142844" y="1142984"/>
            <a:ext cx="4572000" cy="2786063"/>
          </a:xfrm>
        </p:spPr>
        <p:txBody>
          <a:bodyPr>
            <a:normAutofit fontScale="92500" lnSpcReduction="10000"/>
          </a:bodyPr>
          <a:lstStyle/>
          <a:p>
            <a:pPr marL="274320" indent="-274320" algn="just" eaLnBrk="1" fontAlgn="auto" hangingPunct="1">
              <a:spcAft>
                <a:spcPts val="0"/>
              </a:spcAft>
              <a:buFont typeface="Wingdings 2"/>
              <a:buNone/>
              <a:defRPr/>
            </a:pPr>
            <a:r>
              <a:rPr lang="en-US" sz="1800" dirty="0" smtClean="0">
                <a:latin typeface="Goudy Old Style" pitchFamily="18" charset="0"/>
              </a:rPr>
              <a:t>     		</a:t>
            </a:r>
            <a:r>
              <a:rPr lang="en-US" sz="2400" dirty="0" smtClean="0">
                <a:latin typeface="Goudy Old Style" pitchFamily="18" charset="0"/>
              </a:rPr>
              <a:t>Walter Elias Disney was born in Chicago Illinois, to his father, Elias Disney, an Irish-Canadian, and his mother, Flora Call Disney, who was of German-American descent. Walt was one of five children, four boys and a girl.</a:t>
            </a:r>
            <a:endParaRPr lang="ru-RU" sz="1800" dirty="0" smtClean="0"/>
          </a:p>
          <a:p>
            <a:pPr marL="274320" indent="-274320" eaLnBrk="1" fontAlgn="auto" hangingPunct="1">
              <a:spcAft>
                <a:spcPts val="0"/>
              </a:spcAft>
              <a:buFont typeface="Wingdings 2"/>
              <a:buNone/>
              <a:defRPr/>
            </a:pPr>
            <a:r>
              <a:rPr lang="en-US" dirty="0" smtClean="0"/>
              <a:t>     </a:t>
            </a:r>
            <a:endParaRPr lang="ru-RU" dirty="0" smtClean="0"/>
          </a:p>
          <a:p>
            <a:pPr marL="274320" indent="-274320" eaLnBrk="1" fontAlgn="auto" hangingPunct="1">
              <a:spcAft>
                <a:spcPts val="0"/>
              </a:spcAft>
              <a:buFont typeface="Wingdings 2"/>
              <a:buNone/>
              <a:defRPr/>
            </a:pPr>
            <a:endParaRPr lang="ru-RU" dirty="0"/>
          </a:p>
        </p:txBody>
      </p:sp>
      <p:pic>
        <p:nvPicPr>
          <p:cNvPr id="5" name="Рисунок 4" descr="1902-Walt-Disney.jpg"/>
          <p:cNvPicPr>
            <a:picLocks noChangeAspect="1"/>
          </p:cNvPicPr>
          <p:nvPr/>
        </p:nvPicPr>
        <p:blipFill>
          <a:blip r:embed="rId2" cstate="print"/>
          <a:stretch>
            <a:fillRect/>
          </a:stretch>
        </p:blipFill>
        <p:spPr>
          <a:xfrm>
            <a:off x="5072066" y="1285860"/>
            <a:ext cx="2762250" cy="414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marceline04_lrg.jpg"/>
          <p:cNvPicPr>
            <a:picLocks noChangeAspect="1"/>
          </p:cNvPicPr>
          <p:nvPr/>
        </p:nvPicPr>
        <p:blipFill>
          <a:blip r:embed="rId3" cstate="print"/>
          <a:stretch>
            <a:fillRect/>
          </a:stretch>
        </p:blipFill>
        <p:spPr>
          <a:xfrm>
            <a:off x="428625" y="3643313"/>
            <a:ext cx="2035175"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descr="1999.3.1615.jpg"/>
          <p:cNvPicPr>
            <a:picLocks noChangeAspect="1"/>
          </p:cNvPicPr>
          <p:nvPr/>
        </p:nvPicPr>
        <p:blipFill>
          <a:blip r:embed="rId4" cstate="print"/>
          <a:stretch>
            <a:fillRect/>
          </a:stretch>
        </p:blipFill>
        <p:spPr>
          <a:xfrm>
            <a:off x="2643188" y="3643313"/>
            <a:ext cx="2143125" cy="2735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mickey.png">
            <a:hlinkClick r:id="rId5" action="ppaction://hlinksldjump"/>
          </p:cNvPr>
          <p:cNvPicPr>
            <a:picLocks noChangeAspect="1"/>
          </p:cNvPicPr>
          <p:nvPr/>
        </p:nvPicPr>
        <p:blipFill>
          <a:blip r:embed="rId6" cstate="print"/>
          <a:stretch>
            <a:fillRect/>
          </a:stretch>
        </p:blipFill>
        <p:spPr>
          <a:xfrm>
            <a:off x="8286776" y="5786454"/>
            <a:ext cx="681060" cy="870971"/>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900"/>
            <a:ext cx="72390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CHILDHOOD</a:t>
            </a:r>
            <a:endParaRPr lang="ru-RU"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pic>
        <p:nvPicPr>
          <p:cNvPr id="5" name="Рисунок 4" descr="little_walt_500.jpg"/>
          <p:cNvPicPr>
            <a:picLocks noChangeAspect="1"/>
          </p:cNvPicPr>
          <p:nvPr/>
        </p:nvPicPr>
        <p:blipFill>
          <a:blip r:embed="rId2" cstate="print"/>
          <a:stretch>
            <a:fillRect/>
          </a:stretch>
        </p:blipFill>
        <p:spPr>
          <a:xfrm>
            <a:off x="4786314" y="1571612"/>
            <a:ext cx="3041649" cy="4257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mickey.png">
            <a:hlinkClick r:id="rId3" action="ppaction://hlinksldjump"/>
          </p:cNvPr>
          <p:cNvPicPr>
            <a:picLocks noChangeAspect="1"/>
          </p:cNvPicPr>
          <p:nvPr/>
        </p:nvPicPr>
        <p:blipFill>
          <a:blip r:embed="rId4" cstate="print"/>
          <a:stretch>
            <a:fillRect/>
          </a:stretch>
        </p:blipFill>
        <p:spPr>
          <a:xfrm>
            <a:off x="8286776" y="5786454"/>
            <a:ext cx="681060" cy="870971"/>
          </a:xfrm>
          <a:prstGeom prst="rect">
            <a:avLst/>
          </a:prstGeom>
        </p:spPr>
      </p:pic>
      <p:sp>
        <p:nvSpPr>
          <p:cNvPr id="7" name="Прямоугольник 6"/>
          <p:cNvSpPr/>
          <p:nvPr/>
        </p:nvSpPr>
        <p:spPr>
          <a:xfrm>
            <a:off x="214282" y="1142984"/>
            <a:ext cx="4429156" cy="3477875"/>
          </a:xfrm>
          <a:prstGeom prst="rect">
            <a:avLst/>
          </a:prstGeom>
        </p:spPr>
        <p:txBody>
          <a:bodyPr wrap="square">
            <a:spAutoFit/>
          </a:bodyPr>
          <a:lstStyle/>
          <a:p>
            <a:pPr algn="just"/>
            <a:r>
              <a:rPr lang="en-US" sz="2200" dirty="0" smtClean="0">
                <a:latin typeface="Goudy Old Style" pitchFamily="18" charset="0"/>
              </a:rPr>
              <a:t>	After Walt's birth, the Disney family moved to Marceline, Missouri. Walt had a very early interest in drawing and </a:t>
            </a:r>
            <a:r>
              <a:rPr lang="en-US" sz="2200" dirty="0">
                <a:latin typeface="Goudy Old Style" pitchFamily="18" charset="0"/>
              </a:rPr>
              <a:t>A</a:t>
            </a:r>
            <a:r>
              <a:rPr lang="en-US" sz="2200" dirty="0" smtClean="0">
                <a:latin typeface="Goudy Old Style" pitchFamily="18" charset="0"/>
              </a:rPr>
              <a:t>rt. When he was seven years old, he sold small sketches, and drawings to nearby </a:t>
            </a:r>
            <a:r>
              <a:rPr lang="en-US" sz="2200" dirty="0" err="1" smtClean="0">
                <a:latin typeface="Goudy Old Style" pitchFamily="18" charset="0"/>
              </a:rPr>
              <a:t>neighbours</a:t>
            </a:r>
            <a:r>
              <a:rPr lang="en-US" sz="2200" dirty="0" smtClean="0">
                <a:latin typeface="Goudy Old Style" pitchFamily="18" charset="0"/>
              </a:rPr>
              <a:t>. One of their </a:t>
            </a:r>
            <a:r>
              <a:rPr lang="en-US" sz="2200" dirty="0" err="1" smtClean="0">
                <a:latin typeface="Goudy Old Style" pitchFamily="18" charset="0"/>
              </a:rPr>
              <a:t>neighbours</a:t>
            </a:r>
            <a:r>
              <a:rPr lang="en-US" sz="2200" dirty="0" smtClean="0">
                <a:latin typeface="Goudy Old Style" pitchFamily="18" charset="0"/>
              </a:rPr>
              <a:t>, a retired doctor named "Doc" Sherwood, paid him to draw pictures of Sherwood's horse, Rupert. </a:t>
            </a:r>
            <a:endParaRPr lang="ru-RU" sz="22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54" presetClass="entr" presetSubtype="0" ac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444" y="428604"/>
            <a:ext cx="9858444"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WORLD WAR I </a:t>
            </a:r>
            <a:b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b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  (1914-1918)</a:t>
            </a:r>
            <a:endParaRPr lang="ru-RU"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18433" name="Rectangle 1"/>
          <p:cNvSpPr>
            <a:spLocks noChangeArrowheads="1"/>
          </p:cNvSpPr>
          <p:nvPr/>
        </p:nvSpPr>
        <p:spPr bwMode="auto">
          <a:xfrm>
            <a:off x="827584" y="2206079"/>
            <a:ext cx="1872208" cy="1938992"/>
          </a:xfrm>
          <a:prstGeom prst="rect">
            <a:avLst/>
          </a:prstGeom>
          <a:noFill/>
          <a:ln w="9525">
            <a:noFill/>
            <a:miter lim="800000"/>
            <a:headEnd/>
            <a:tailEnd/>
          </a:ln>
          <a:effectLst/>
        </p:spPr>
        <p:txBody>
          <a:bodyPr wrap="square" anchor="ctr">
            <a:spAutoFit/>
          </a:bodyPr>
          <a:lstStyle/>
          <a:p>
            <a:pPr>
              <a:defRPr/>
            </a:pPr>
            <a:r>
              <a:rPr lang="en-US" sz="2400" dirty="0">
                <a:latin typeface="Times New Roman" panose="02020603050405020304" pitchFamily="18" charset="0"/>
                <a:ea typeface="Calibri" pitchFamily="34" charset="0"/>
                <a:cs typeface="Times New Roman" panose="02020603050405020304" pitchFamily="18" charset="0"/>
              </a:rPr>
              <a:t>Disney </a:t>
            </a:r>
            <a:r>
              <a:rPr lang="en-US" sz="2400" dirty="0" smtClean="0">
                <a:latin typeface="Times New Roman" panose="02020603050405020304" pitchFamily="18" charset="0"/>
                <a:ea typeface="Calibri" pitchFamily="34" charset="0"/>
                <a:cs typeface="Times New Roman" panose="02020603050405020304" pitchFamily="18" charset="0"/>
              </a:rPr>
              <a:t> was  an  ambulance  driver  </a:t>
            </a:r>
            <a:r>
              <a:rPr lang="en-US" sz="2400" dirty="0">
                <a:latin typeface="Times New Roman" panose="02020603050405020304" pitchFamily="18" charset="0"/>
                <a:ea typeface="Calibri" pitchFamily="34" charset="0"/>
                <a:cs typeface="Times New Roman" panose="02020603050405020304" pitchFamily="18" charset="0"/>
              </a:rPr>
              <a:t>during World War I.</a:t>
            </a:r>
            <a:endParaRPr lang="ru-RU" sz="2400" dirty="0">
              <a:latin typeface="Times New Roman" panose="02020603050405020304" pitchFamily="18" charset="0"/>
              <a:cs typeface="Times New Roman" panose="02020603050405020304" pitchFamily="18" charset="0"/>
            </a:endParaRPr>
          </a:p>
        </p:txBody>
      </p:sp>
      <p:pic>
        <p:nvPicPr>
          <p:cNvPr id="6" name="Рисунок 5" descr="220px-Walt01.jpg"/>
          <p:cNvPicPr>
            <a:picLocks noChangeAspect="1"/>
          </p:cNvPicPr>
          <p:nvPr/>
        </p:nvPicPr>
        <p:blipFill>
          <a:blip r:embed="rId2" cstate="print"/>
          <a:stretch>
            <a:fillRect/>
          </a:stretch>
        </p:blipFill>
        <p:spPr>
          <a:xfrm>
            <a:off x="3357554" y="2214554"/>
            <a:ext cx="4357688" cy="344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Прямоугольник 8"/>
          <p:cNvSpPr/>
          <p:nvPr/>
        </p:nvSpPr>
        <p:spPr>
          <a:xfrm>
            <a:off x="214282" y="1928802"/>
            <a:ext cx="3000396" cy="430887"/>
          </a:xfrm>
          <a:prstGeom prst="rect">
            <a:avLst/>
          </a:prstGeom>
        </p:spPr>
        <p:txBody>
          <a:bodyPr wrap="square">
            <a:spAutoFit/>
          </a:bodyPr>
          <a:lstStyle/>
          <a:p>
            <a:pPr algn="just"/>
            <a:r>
              <a:rPr lang="en-US" sz="2200" dirty="0" smtClean="0">
                <a:latin typeface="Goudy Old Style"/>
                <a:ea typeface="Calibri" pitchFamily="34" charset="0"/>
                <a:cs typeface="Times New Roman" pitchFamily="18" charset="0"/>
              </a:rPr>
              <a:t>. </a:t>
            </a:r>
            <a:endParaRPr lang="ru-RU" sz="2200" dirty="0"/>
          </a:p>
        </p:txBody>
      </p:sp>
      <p:pic>
        <p:nvPicPr>
          <p:cNvPr id="11" name="Рисунок 10" descr="mickey.png">
            <a:hlinkClick r:id="rId3" action="ppaction://hlinksldjump"/>
          </p:cNvPr>
          <p:cNvPicPr>
            <a:picLocks noChangeAspect="1"/>
          </p:cNvPicPr>
          <p:nvPr/>
        </p:nvPicPr>
        <p:blipFill>
          <a:blip r:embed="rId4" cstate="print"/>
          <a:stretch>
            <a:fillRect/>
          </a:stretch>
        </p:blipFill>
        <p:spPr>
          <a:xfrm>
            <a:off x="8286776" y="5786454"/>
            <a:ext cx="681060" cy="870971"/>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9644098"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57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LAUGH O'GRAM STUDIO</a:t>
            </a:r>
            <a:r>
              <a:rPr lang="ru-RU"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
            </a:r>
            <a:br>
              <a:rPr lang="ru-RU"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br>
            <a:endParaRPr lang="ru-RU"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3" name="Содержимое 2"/>
          <p:cNvSpPr>
            <a:spLocks noGrp="1"/>
          </p:cNvSpPr>
          <p:nvPr>
            <p:ph idx="1"/>
          </p:nvPr>
        </p:nvSpPr>
        <p:spPr>
          <a:xfrm>
            <a:off x="0" y="1142984"/>
            <a:ext cx="4429125" cy="5286375"/>
          </a:xfrm>
        </p:spPr>
        <p:txBody>
          <a:bodyPr>
            <a:normAutofit fontScale="85000" lnSpcReduction="10000"/>
          </a:bodyPr>
          <a:lstStyle/>
          <a:p>
            <a:pPr marL="274320" indent="-274320" algn="just" eaLnBrk="1" fontAlgn="auto" hangingPunct="1">
              <a:spcAft>
                <a:spcPts val="0"/>
              </a:spcAft>
              <a:buFont typeface="Wingdings 2"/>
              <a:buNone/>
              <a:defRPr/>
            </a:pPr>
            <a:r>
              <a:rPr lang="en-US" dirty="0" smtClean="0"/>
              <a:t>   		</a:t>
            </a:r>
            <a:r>
              <a:rPr lang="en-US" dirty="0" smtClean="0">
                <a:latin typeface="Goudy Old Style" pitchFamily="18" charset="0"/>
              </a:rPr>
              <a:t>In 1920 Walt took up an interest in the field of animation, and decided to become an animator. Before reading some books, he decided to open his own animation business and recruited a fellow co-worker at the Kansas City Film Ad Company, Fred Harman, as his first employee. They titled their company "Laugh-O-Grams". Walt had started to create The Alice Comedies, which was about a real girl and her adventures in an animated world, Walt ran out of money, and his company “Laugh-O-Grams” went bankrupted. </a:t>
            </a:r>
            <a:endParaRPr lang="ru-RU" dirty="0" smtClean="0">
              <a:latin typeface="DisneyPark" pitchFamily="65" charset="-52"/>
            </a:endParaRPr>
          </a:p>
          <a:p>
            <a:pPr marL="274320" indent="-274320" eaLnBrk="1" fontAlgn="auto" hangingPunct="1">
              <a:spcAft>
                <a:spcPts val="0"/>
              </a:spcAft>
              <a:buFont typeface="Wingdings 2"/>
              <a:buNone/>
              <a:defRPr/>
            </a:pPr>
            <a:endParaRPr lang="ru-RU" dirty="0"/>
          </a:p>
        </p:txBody>
      </p:sp>
      <p:pic>
        <p:nvPicPr>
          <p:cNvPr id="5" name="Рисунок 4" descr="Rival_Romeos.jpg"/>
          <p:cNvPicPr>
            <a:picLocks noChangeAspect="1"/>
          </p:cNvPicPr>
          <p:nvPr/>
        </p:nvPicPr>
        <p:blipFill>
          <a:blip r:embed="rId2" cstate="print"/>
          <a:stretch>
            <a:fillRect/>
          </a:stretch>
        </p:blipFill>
        <p:spPr>
          <a:xfrm>
            <a:off x="4714876" y="1142984"/>
            <a:ext cx="2908300" cy="230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descr="peter-stackpole-director-walt-disney-looking-over-sketches-from-his-latest-picture-pinocchio-.jpg"/>
          <p:cNvPicPr>
            <a:picLocks noChangeAspect="1"/>
          </p:cNvPicPr>
          <p:nvPr/>
        </p:nvPicPr>
        <p:blipFill>
          <a:blip r:embed="rId3" cstate="print"/>
          <a:stretch>
            <a:fillRect/>
          </a:stretch>
        </p:blipFill>
        <p:spPr>
          <a:xfrm>
            <a:off x="4786314" y="3714752"/>
            <a:ext cx="2714644"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mickey.png">
            <a:hlinkClick r:id="rId4" action="ppaction://hlinksldjump"/>
          </p:cNvPr>
          <p:cNvPicPr>
            <a:picLocks noChangeAspect="1"/>
          </p:cNvPicPr>
          <p:nvPr/>
        </p:nvPicPr>
        <p:blipFill>
          <a:blip r:embed="rId5" cstate="print"/>
          <a:stretch>
            <a:fillRect/>
          </a:stretch>
        </p:blipFill>
        <p:spPr>
          <a:xfrm>
            <a:off x="8286776" y="5786454"/>
            <a:ext cx="681060" cy="870971"/>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53"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38"/>
            <a:ext cx="72390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HOLLYWOOD</a:t>
            </a:r>
            <a:endParaRPr lang="ru-RU"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3" name="Содержимое 2"/>
          <p:cNvSpPr>
            <a:spLocks noGrp="1"/>
          </p:cNvSpPr>
          <p:nvPr>
            <p:ph idx="1"/>
          </p:nvPr>
        </p:nvSpPr>
        <p:spPr>
          <a:xfrm>
            <a:off x="0" y="857233"/>
            <a:ext cx="4929190" cy="6000767"/>
          </a:xfrm>
        </p:spPr>
        <p:txBody>
          <a:bodyPr>
            <a:normAutofit fontScale="92500" lnSpcReduction="10000"/>
          </a:bodyPr>
          <a:lstStyle/>
          <a:p>
            <a:pPr algn="just" eaLnBrk="1" hangingPunct="1">
              <a:buFont typeface="Wingdings 2" pitchFamily="18" charset="2"/>
              <a:buNone/>
              <a:defRPr/>
            </a:pPr>
            <a:r>
              <a:rPr lang="en-US" sz="1900" dirty="0" smtClean="0">
                <a:latin typeface="Goudy Old Style" pitchFamily="18" charset="0"/>
              </a:rPr>
              <a:t> </a:t>
            </a:r>
            <a:r>
              <a:rPr lang="en-US" sz="2400" dirty="0" smtClean="0">
                <a:latin typeface="Goudy Old Style" pitchFamily="18" charset="0"/>
              </a:rPr>
              <a:t>    	The early flop of The Alice Comedies inoculated Walt against fear of failure; he had risked it all three or four times in his life. Walt's brother, Roy O. Disney, was already in California, with an immense amount of sympathy and encouragement, and $250. Pooling their resources, they borrowed an additional $500, and set up shop in their uncle's garage. Soon, they received an order from New York for the first Alice in Cartoon land (The Alice Comedies) features, and the brothers expanded their production operation to the rear of a Hollywood real estate office. It was Walt's enthusiasm and faith in himself, and others, that took him straight to the top of Hollywood society.</a:t>
            </a:r>
            <a:endParaRPr lang="ru-RU" sz="2400" dirty="0" smtClean="0">
              <a:latin typeface="Goudy Old Style" pitchFamily="18" charset="0"/>
            </a:endParaRPr>
          </a:p>
          <a:p>
            <a:pPr algn="just" eaLnBrk="1" hangingPunct="1">
              <a:buFont typeface="Wingdings 2" pitchFamily="18" charset="2"/>
              <a:buNone/>
              <a:defRPr/>
            </a:pPr>
            <a:r>
              <a:rPr lang="en-US" sz="600" dirty="0" smtClean="0"/>
              <a:t>     </a:t>
            </a:r>
            <a:endParaRPr lang="ru-RU" sz="700" dirty="0" smtClean="0"/>
          </a:p>
        </p:txBody>
      </p:sp>
      <p:pic>
        <p:nvPicPr>
          <p:cNvPr id="5" name="Рисунок 4" descr="Alice-Comedies-Poster-web.jpg"/>
          <p:cNvPicPr>
            <a:picLocks noChangeAspect="1"/>
          </p:cNvPicPr>
          <p:nvPr/>
        </p:nvPicPr>
        <p:blipFill>
          <a:blip r:embed="rId2" cstate="print"/>
          <a:stretch>
            <a:fillRect/>
          </a:stretch>
        </p:blipFill>
        <p:spPr>
          <a:xfrm>
            <a:off x="5000628" y="1142984"/>
            <a:ext cx="2944811" cy="2388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descr="WaltandRoyDisney.jpg"/>
          <p:cNvPicPr>
            <a:picLocks noChangeAspect="1"/>
          </p:cNvPicPr>
          <p:nvPr/>
        </p:nvPicPr>
        <p:blipFill>
          <a:blip r:embed="rId3" cstate="print"/>
          <a:stretch>
            <a:fillRect/>
          </a:stretch>
        </p:blipFill>
        <p:spPr>
          <a:xfrm>
            <a:off x="5000628" y="3929066"/>
            <a:ext cx="2928958" cy="2332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mickey.png">
            <a:hlinkClick r:id="rId4" action="ppaction://hlinksldjump"/>
          </p:cNvPr>
          <p:cNvPicPr>
            <a:picLocks noChangeAspect="1"/>
          </p:cNvPicPr>
          <p:nvPr/>
        </p:nvPicPr>
        <p:blipFill>
          <a:blip r:embed="rId5" cstate="print"/>
          <a:stretch>
            <a:fillRect/>
          </a:stretch>
        </p:blipFill>
        <p:spPr>
          <a:xfrm>
            <a:off x="8286776" y="5786454"/>
            <a:ext cx="681060" cy="870971"/>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239000" cy="64295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rPr>
              <a:t>MICKEY MOUSE</a:t>
            </a:r>
            <a:endParaRPr lang="ru-RU"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neyPark" pitchFamily="65" charset="-52"/>
            </a:endParaRPr>
          </a:p>
        </p:txBody>
      </p:sp>
      <p:sp>
        <p:nvSpPr>
          <p:cNvPr id="3" name="Содержимое 2"/>
          <p:cNvSpPr>
            <a:spLocks noGrp="1"/>
          </p:cNvSpPr>
          <p:nvPr>
            <p:ph idx="1"/>
          </p:nvPr>
        </p:nvSpPr>
        <p:spPr>
          <a:xfrm>
            <a:off x="0" y="1214422"/>
            <a:ext cx="3857620" cy="5429250"/>
          </a:xfrm>
        </p:spPr>
        <p:txBody>
          <a:bodyPr>
            <a:noAutofit/>
          </a:bodyPr>
          <a:lstStyle/>
          <a:p>
            <a:pPr marL="274320" indent="-274320" algn="just" eaLnBrk="1" fontAlgn="auto" hangingPunct="1">
              <a:lnSpc>
                <a:spcPct val="90000"/>
              </a:lnSpc>
              <a:spcBef>
                <a:spcPts val="0"/>
              </a:spcBef>
              <a:spcAft>
                <a:spcPts val="0"/>
              </a:spcAft>
              <a:buFont typeface="Wingdings 2"/>
              <a:buNone/>
              <a:defRPr/>
            </a:pPr>
            <a:r>
              <a:rPr lang="en-US" sz="1800" dirty="0" smtClean="0">
                <a:latin typeface="Goudy Old Style" pitchFamily="18" charset="0"/>
              </a:rPr>
              <a:t>      	</a:t>
            </a:r>
            <a:r>
              <a:rPr lang="en-US" sz="2200" dirty="0" smtClean="0">
                <a:latin typeface="Goudy Old Style" pitchFamily="18" charset="0"/>
              </a:rPr>
              <a:t>In 1928 Walt created a new animated character, Mickey Mouse.</a:t>
            </a:r>
            <a:r>
              <a:rPr lang="ru-RU" sz="2200" dirty="0" smtClean="0"/>
              <a:t> </a:t>
            </a:r>
            <a:r>
              <a:rPr lang="en-US" sz="2200" dirty="0" smtClean="0">
                <a:latin typeface="Goudy Old Style" pitchFamily="18" charset="0"/>
              </a:rPr>
              <a:t> </a:t>
            </a:r>
            <a:endParaRPr lang="ru-RU" sz="2200" dirty="0" smtClean="0"/>
          </a:p>
          <a:p>
            <a:pPr marL="274320" indent="-274320" algn="just" eaLnBrk="1" fontAlgn="auto" hangingPunct="1">
              <a:lnSpc>
                <a:spcPct val="90000"/>
              </a:lnSpc>
              <a:spcBef>
                <a:spcPts val="0"/>
              </a:spcBef>
              <a:spcAft>
                <a:spcPts val="0"/>
              </a:spcAft>
              <a:buFont typeface="Wingdings 2"/>
              <a:buNone/>
              <a:defRPr/>
            </a:pPr>
            <a:r>
              <a:rPr lang="en-US" sz="2200" dirty="0" smtClean="0">
                <a:latin typeface="Goudy Old Style" pitchFamily="18" charset="0"/>
              </a:rPr>
              <a:t>    	His talents were first used in a silent cartoon entitled Plane Crazy. However, before the cartoon could be released, sound was introduced upon the motion picture industry. Thus, Mickey Mouse made his screen debut in Steamboat Willie, the world's first synchronized sound cartoon, which premiered at the Colony Theater in New York on November 18, 1928.</a:t>
            </a:r>
            <a:endParaRPr lang="ru-RU" sz="2200" dirty="0">
              <a:latin typeface="+mj-lt"/>
            </a:endParaRPr>
          </a:p>
        </p:txBody>
      </p:sp>
      <p:pic>
        <p:nvPicPr>
          <p:cNvPr id="7" name="Рисунок 6" descr="61157-004-8e9393d1.jpg"/>
          <p:cNvPicPr>
            <a:picLocks noChangeAspect="1"/>
          </p:cNvPicPr>
          <p:nvPr/>
        </p:nvPicPr>
        <p:blipFill>
          <a:blip r:embed="rId3" cstate="print"/>
          <a:stretch>
            <a:fillRect/>
          </a:stretch>
        </p:blipFill>
        <p:spPr>
          <a:xfrm>
            <a:off x="4000496" y="4857760"/>
            <a:ext cx="2071702" cy="1449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1108031245862668.jpg"/>
          <p:cNvPicPr>
            <a:picLocks noChangeAspect="1"/>
          </p:cNvPicPr>
          <p:nvPr/>
        </p:nvPicPr>
        <p:blipFill>
          <a:blip r:embed="rId4" cstate="print"/>
          <a:stretch>
            <a:fillRect/>
          </a:stretch>
        </p:blipFill>
        <p:spPr>
          <a:xfrm>
            <a:off x="6215074" y="4071941"/>
            <a:ext cx="1770063" cy="1942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descr="j-eyerman-walt-disney-of-walt-disney-studios-posing-with-some-famous-cartoon-characters.jpg"/>
          <p:cNvPicPr>
            <a:picLocks noChangeAspect="1"/>
          </p:cNvPicPr>
          <p:nvPr/>
        </p:nvPicPr>
        <p:blipFill>
          <a:blip r:embed="rId5" cstate="print"/>
          <a:stretch>
            <a:fillRect/>
          </a:stretch>
        </p:blipFill>
        <p:spPr>
          <a:xfrm>
            <a:off x="6215074" y="1571612"/>
            <a:ext cx="1770063" cy="2357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oreb_mickey_b.jpg"/>
          <p:cNvPicPr>
            <a:picLocks noChangeAspect="1"/>
          </p:cNvPicPr>
          <p:nvPr/>
        </p:nvPicPr>
        <p:blipFill>
          <a:blip r:embed="rId6" cstate="print"/>
          <a:stretch>
            <a:fillRect/>
          </a:stretch>
        </p:blipFill>
        <p:spPr>
          <a:xfrm>
            <a:off x="4000496" y="1285860"/>
            <a:ext cx="2071702" cy="1571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Рисунок 13" descr="untitled_3.jpg"/>
          <p:cNvPicPr>
            <a:picLocks noChangeAspect="1"/>
          </p:cNvPicPr>
          <p:nvPr/>
        </p:nvPicPr>
        <p:blipFill>
          <a:blip r:embed="rId7" cstate="print"/>
          <a:stretch>
            <a:fillRect/>
          </a:stretch>
        </p:blipFill>
        <p:spPr>
          <a:xfrm>
            <a:off x="4000496" y="3000372"/>
            <a:ext cx="2071702" cy="170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Рисунок 10" descr="mickey.png">
            <a:hlinkClick r:id="rId8" action="ppaction://hlinksldjump"/>
          </p:cNvPr>
          <p:cNvPicPr>
            <a:picLocks noChangeAspect="1"/>
          </p:cNvPicPr>
          <p:nvPr/>
        </p:nvPicPr>
        <p:blipFill>
          <a:blip r:embed="rId9" cstate="print"/>
          <a:stretch>
            <a:fillRect/>
          </a:stretch>
        </p:blipFill>
        <p:spPr>
          <a:xfrm>
            <a:off x="8286776" y="5786454"/>
            <a:ext cx="681060" cy="870971"/>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54" presetClass="entr" presetSubtype="0" ac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ppt_w*0.05"/>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anim calcmode="lin" valueType="num">
                                      <p:cBhvr>
                                        <p:cTn id="15" dur="500" fill="hold"/>
                                        <p:tgtEl>
                                          <p:spTgt spid="10"/>
                                        </p:tgtEl>
                                        <p:attrNameLst>
                                          <p:attrName>ppt_x</p:attrName>
                                        </p:attrNameLst>
                                      </p:cBhvr>
                                      <p:tavLst>
                                        <p:tav tm="0">
                                          <p:val>
                                            <p:strVal val="#ppt_x-.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Effect transition="in" filter="fade">
                                      <p:cBhvr>
                                        <p:cTn id="17" dur="500"/>
                                        <p:tgtEl>
                                          <p:spTgt spid="10"/>
                                        </p:tgtEl>
                                      </p:cBhvr>
                                    </p:animEffect>
                                  </p:childTnLst>
                                </p:cTn>
                              </p:par>
                              <p:par>
                                <p:cTn id="18" presetID="54" presetClass="entr" presetSubtype="0" accel="10000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strVal val="#ppt_w*0.05"/>
                                          </p:val>
                                        </p:tav>
                                        <p:tav tm="100000">
                                          <p:val>
                                            <p:strVal val="#ppt_w"/>
                                          </p:val>
                                        </p:tav>
                                      </p:tavLst>
                                    </p:anim>
                                    <p:anim calcmode="lin" valueType="num">
                                      <p:cBhvr>
                                        <p:cTn id="21" dur="500" fill="hold"/>
                                        <p:tgtEl>
                                          <p:spTgt spid="14"/>
                                        </p:tgtEl>
                                        <p:attrNameLst>
                                          <p:attrName>ppt_h</p:attrName>
                                        </p:attrNameLst>
                                      </p:cBhvr>
                                      <p:tavLst>
                                        <p:tav tm="0">
                                          <p:val>
                                            <p:strVal val="#ppt_h"/>
                                          </p:val>
                                        </p:tav>
                                        <p:tav tm="100000">
                                          <p:val>
                                            <p:strVal val="#ppt_h"/>
                                          </p:val>
                                        </p:tav>
                                      </p:tavLst>
                                    </p:anim>
                                    <p:anim calcmode="lin" valueType="num">
                                      <p:cBhvr>
                                        <p:cTn id="22" dur="500" fill="hold"/>
                                        <p:tgtEl>
                                          <p:spTgt spid="14"/>
                                        </p:tgtEl>
                                        <p:attrNameLst>
                                          <p:attrName>ppt_x</p:attrName>
                                        </p:attrNameLst>
                                      </p:cBhvr>
                                      <p:tavLst>
                                        <p:tav tm="0">
                                          <p:val>
                                            <p:strVal val="#ppt_x-.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Effect transition="in" filter="fade">
                                      <p:cBhvr>
                                        <p:cTn id="24" dur="500"/>
                                        <p:tgtEl>
                                          <p:spTgt spid="14"/>
                                        </p:tgtEl>
                                      </p:cBhvr>
                                    </p:animEffect>
                                  </p:childTnLst>
                                </p:cTn>
                              </p:par>
                              <p:par>
                                <p:cTn id="25" presetID="54" presetClass="entr" presetSubtype="0" accel="100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ppt_w*0.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500" fill="hold"/>
                                        <p:tgtEl>
                                          <p:spTgt spid="7"/>
                                        </p:tgtEl>
                                        <p:attrNameLst>
                                          <p:attrName>ppt_x</p:attrName>
                                        </p:attrNameLst>
                                      </p:cBhvr>
                                      <p:tavLst>
                                        <p:tav tm="0">
                                          <p:val>
                                            <p:strVal val="#ppt_x-.2"/>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Effect transition="in" filter="fade">
                                      <p:cBhvr>
                                        <p:cTn id="31" dur="500"/>
                                        <p:tgtEl>
                                          <p:spTgt spid="7"/>
                                        </p:tgtEl>
                                      </p:cBhvr>
                                    </p:animEffect>
                                  </p:childTnLst>
                                </p:cTn>
                              </p:par>
                              <p:par>
                                <p:cTn id="32" presetID="26"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1858</TotalTime>
  <Words>155</Words>
  <Application>Microsoft Office PowerPoint</Application>
  <PresentationFormat>Экран (4:3)</PresentationFormat>
  <Paragraphs>52</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Презентация PowerPoint</vt:lpstr>
      <vt:lpstr>CONTENTS         </vt:lpstr>
      <vt:lpstr>          WALTER ELIAS DISNEY          </vt:lpstr>
      <vt:lpstr>   DISNEY’S FAMILY</vt:lpstr>
      <vt:lpstr>CHILDHOOD</vt:lpstr>
      <vt:lpstr>   WORLD WAR I    (1914-1918)</vt:lpstr>
      <vt:lpstr>LAUGH O'GRAM STUDIO </vt:lpstr>
      <vt:lpstr>HOLLYWOOD</vt:lpstr>
      <vt:lpstr>MICKEY MOUSE</vt:lpstr>
      <vt:lpstr>IT IS THE FIRST DISNEY’S DRAWING OF MICKEY MOUSE</vt:lpstr>
      <vt:lpstr>WALT’S PRIVATE LIFE</vt:lpstr>
      <vt:lpstr>DISNEY’S DREAM</vt:lpstr>
      <vt:lpstr>WALT DISNEY’S DEATH</vt:lpstr>
      <vt:lpstr>THE WALT DISNEY  FAMILY’S MUSEUM</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 Disney</dc:title>
  <dc:creator>Крикс</dc:creator>
  <cp:lastModifiedBy>Татьяна Петрова</cp:lastModifiedBy>
  <cp:revision>183</cp:revision>
  <dcterms:created xsi:type="dcterms:W3CDTF">2010-03-08T18:14:55Z</dcterms:created>
  <dcterms:modified xsi:type="dcterms:W3CDTF">2021-02-25T15:07:34Z</dcterms:modified>
</cp:coreProperties>
</file>